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37" r:id="rId4"/>
    <p:sldId id="338" r:id="rId5"/>
    <p:sldId id="339" r:id="rId6"/>
    <p:sldId id="340" r:id="rId7"/>
    <p:sldId id="341" r:id="rId8"/>
    <p:sldId id="342" r:id="rId9"/>
    <p:sldId id="32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2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8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9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11.png"/><Relationship Id="rId5" Type="http://schemas.openxmlformats.org/officeDocument/2006/relationships/image" Target="../media/image7.png"/><Relationship Id="rId4" Type="http://schemas.openxmlformats.org/officeDocument/2006/relationships/image" Target="../media/image10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calculator/zs5wfg9uem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680207"/>
            <a:ext cx="8676222" cy="1905000"/>
          </a:xfrm>
        </p:spPr>
        <p:txBody>
          <a:bodyPr/>
          <a:lstStyle/>
          <a:p>
            <a:r>
              <a:rPr lang="en-US" dirty="0"/>
              <a:t>Maximum &amp; Minimum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2762075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8CBC185-823B-4EC3-B33F-3D22B58827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787"/>
    </mc:Choice>
    <mc:Fallback>
      <p:transition spd="slow" advTm="37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35" y="1461061"/>
            <a:ext cx="10908383" cy="2691489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r>
              <a:rPr lang="en-US" sz="28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The sum of two positive numbers is 56. Find the two numbers if their product is to be maximum.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3BDCABE-E827-44CC-B782-FA51A208B2B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4953"/>
    </mc:Choice>
    <mc:Fallback>
      <p:transition spd="slow" advTm="1495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2237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125778" y="900357"/>
            <a:ext cx="9940444" cy="1591174"/>
          </a:xfrm>
        </p:spPr>
        <p:txBody>
          <a:bodyPr>
            <a:normAutofit/>
          </a:bodyPr>
          <a:lstStyle/>
          <a:p>
            <a:pPr marL="914400" lvl="2" indent="0">
              <a:buNone/>
            </a:pPr>
            <a:r>
              <a:rPr lang="en-US" sz="28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The sum of two positive numbers is 56. Find the two numbers if their product is to be maximum.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705E8C-C40D-4052-BDA6-BF07346ED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025" y="2381801"/>
            <a:ext cx="6858204" cy="425839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/>
              <p:nvPr/>
            </p:nvSpPr>
            <p:spPr>
              <a:xfrm>
                <a:off x="2007925" y="2381801"/>
                <a:ext cx="2262071" cy="73866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07925" y="2381801"/>
                <a:ext cx="2262071" cy="738664"/>
              </a:xfrm>
              <a:prstGeom prst="rect">
                <a:avLst/>
              </a:prstGeom>
              <a:blipFill>
                <a:blip r:embed="rId5"/>
                <a:stretch>
                  <a:fillRect l="-3504" t="-24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81780F9-DB02-4AE8-BDDC-949976EFA53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91022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887"/>
    </mc:Choice>
    <mc:Fallback>
      <p:transition spd="slow" advTm="3288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2237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825" y="967469"/>
            <a:ext cx="10402349" cy="121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The sum of two positive numbers is 56. Find the two numbers if their product is to be maximum.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E4705E8C-C40D-4052-BDA6-BF07346EDFA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26025" y="2381801"/>
            <a:ext cx="6858204" cy="425839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/>
              <p:nvPr/>
            </p:nvSpPr>
            <p:spPr>
              <a:xfrm>
                <a:off x="894825" y="2372740"/>
                <a:ext cx="3562225" cy="1477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𝑎𝑟𝑒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𝑝𝑜𝑠𝑖𝑡𝑖𝑣𝑒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𝑚𝑎𝑥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894825" y="2372740"/>
                <a:ext cx="3562225" cy="1477328"/>
              </a:xfrm>
              <a:prstGeom prst="rect">
                <a:avLst/>
              </a:prstGeom>
              <a:blipFill>
                <a:blip r:embed="rId5"/>
                <a:stretch>
                  <a:fillRect l="-2397" t="-1235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44F1B2AA-5D7F-4742-ACB6-9CC4416FE4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1506269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8697"/>
    </mc:Choice>
    <mc:Fallback>
      <p:transition spd="slow" advTm="3869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2237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825" y="967469"/>
            <a:ext cx="10402349" cy="121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The sum of two positive numbers is 56. Find the two numbers if their product is to be maximum.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/>
              <p:nvPr/>
            </p:nvSpPr>
            <p:spPr>
              <a:xfrm>
                <a:off x="1300266" y="2329608"/>
                <a:ext cx="3562225" cy="1846659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𝑎𝑟𝑒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𝑝𝑜𝑠𝑖𝑡𝑖𝑣𝑒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𝑚𝑎𝑥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cs typeface="Times New Roman" panose="02020603050405020304" pitchFamily="18" charset="0"/>
                  </a:rPr>
                  <a:t>Graphically </a:t>
                </a: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300266" y="2329608"/>
                <a:ext cx="3562225" cy="1846659"/>
              </a:xfrm>
              <a:prstGeom prst="rect">
                <a:avLst/>
              </a:prstGeom>
              <a:blipFill>
                <a:blip r:embed="rId4"/>
                <a:stretch>
                  <a:fillRect l="-2222" t="-99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32BAF8A-D174-4654-ABD6-0708A6E8F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6785" y="1577069"/>
            <a:ext cx="3943684" cy="518224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7EB7313-A193-416A-8B67-4E7293CC7FD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8621296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924"/>
    </mc:Choice>
    <mc:Fallback>
      <p:transition spd="slow" advTm="779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2237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825" y="967469"/>
            <a:ext cx="10402349" cy="121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The sum of two positive numbers is 56. Find the two numbers if their product is to be maximum.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/>
              <p:nvPr/>
            </p:nvSpPr>
            <p:spPr>
              <a:xfrm>
                <a:off x="1125778" y="2321533"/>
                <a:ext cx="3562225" cy="480131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𝑎𝑟𝑒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𝑝𝑜𝑠𝑖𝑡𝑖𝑣𝑒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𝑚𝑎𝑥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cs typeface="Times New Roman" panose="02020603050405020304" pitchFamily="18" charset="0"/>
                  </a:rPr>
                  <a:t>Using Calculus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𝑚𝑎𝑥</m:t>
                    </m:r>
                    <m:r>
                      <a:rPr lang="en-US" sz="2400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endParaRPr lang="en-US" sz="2400" b="0" dirty="0"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endParaRPr lang="en-US" sz="2400" b="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𝑚𝑎𝑥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(56−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)×</m:t>
                    </m:r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endParaRPr lang="en-US" sz="2400" dirty="0"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𝑚𝑎𝑥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56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sSup>
                      <m:sSupPr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cs typeface="Times New Roman" panose="02020603050405020304" pitchFamily="18" charset="0"/>
                  </a:rPr>
                  <a:t>Same thing for x: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𝑚𝑎𝑥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56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778" y="2321533"/>
                <a:ext cx="3562225" cy="4801314"/>
              </a:xfrm>
              <a:prstGeom prst="rect">
                <a:avLst/>
              </a:prstGeom>
              <a:blipFill>
                <a:blip r:embed="rId4"/>
                <a:stretch>
                  <a:fillRect l="-2740" t="-38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32BAF8A-D174-4654-ABD6-0708A6E8F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6785" y="1577069"/>
            <a:ext cx="3943684" cy="518224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5BAD35E7-600A-4516-A2FB-6A962E2AB2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9244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4224"/>
    </mc:Choice>
    <mc:Fallback>
      <p:transition spd="slow" advTm="9422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2237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825" y="967469"/>
            <a:ext cx="10402349" cy="121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The sum of two positive numbers is 56. Find the two numbers if their product is to be maximum.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/>
              <p:nvPr/>
            </p:nvSpPr>
            <p:spPr>
              <a:xfrm>
                <a:off x="439948" y="2321533"/>
                <a:ext cx="4908430" cy="442909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cs typeface="Times New Roman" panose="02020603050405020304" pitchFamily="18" charset="0"/>
                  </a:rPr>
                  <a:t>Using Calculus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𝑚𝑎𝑥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56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sSup>
                      <m:sSupPr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𝑚𝑎𝑥</m:t>
                    </m:r>
                    <m:r>
                      <a:rPr lang="en-US" sz="2400"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56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endParaRPr lang="en-US" sz="2400" dirty="0"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sz="2400" dirty="0">
                    <a:cs typeface="Times New Roman" panose="02020603050405020304" pitchFamily="18" charset="0"/>
                  </a:rPr>
                  <a:t>Slop of the curve at Max = 0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r>
                  <a:rPr lang="en-US" sz="2400" dirty="0">
                    <a:cs typeface="Times New Roman" panose="02020603050405020304" pitchFamily="18" charset="0"/>
                  </a:rPr>
                  <a:t>Take the Derivative: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𝑑𝑚𝑎𝑥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=56−2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endParaRPr lang="en-US" sz="2400" b="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𝑑𝑚𝑎𝑥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=56−2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>
                  <a:cs typeface="Times New Roman" panose="02020603050405020304" pitchFamily="18" charset="0"/>
                </a:endParaRPr>
              </a:p>
              <a:p>
                <a:endParaRPr lang="en-US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39948" y="2321533"/>
                <a:ext cx="4908430" cy="4429098"/>
              </a:xfrm>
              <a:prstGeom prst="rect">
                <a:avLst/>
              </a:prstGeom>
              <a:blipFill>
                <a:blip r:embed="rId4"/>
                <a:stretch>
                  <a:fillRect l="-1863" t="-11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32BAF8A-D174-4654-ABD6-0708A6E8F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546785" y="1577069"/>
            <a:ext cx="3943684" cy="5182247"/>
          </a:xfrm>
          <a:prstGeom prst="rect">
            <a:avLst/>
          </a:prstGeom>
        </p:spPr>
      </p:pic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DDB424F-BEF1-48EA-A6A7-B0CF09DDDAB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61022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565"/>
    </mc:Choice>
    <mc:Fallback>
      <p:transition spd="slow" advTm="5656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8" y="22371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94825" y="848502"/>
            <a:ext cx="10402349" cy="121920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4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The sum of two positive numbers is 56. Find the two numbers if their product is to be maximum.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/>
              <p:nvPr/>
            </p:nvSpPr>
            <p:spPr>
              <a:xfrm>
                <a:off x="276045" y="1831316"/>
                <a:ext cx="6297283" cy="3791487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r>
                  <a:rPr lang="en-US" sz="2400" dirty="0">
                    <a:cs typeface="Times New Roman" panose="02020603050405020304" pitchFamily="18" charset="0"/>
                  </a:rPr>
                  <a:t>Using Calculus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𝑑𝑚𝑎𝑥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=56−2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𝑑𝑚𝑎𝑥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=56−2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=56−2</m:t>
                    </m:r>
                    <m:sSub>
                      <m:sSubPr>
                        <m:ctrlPr>
                          <a:rPr lang="en-US" sz="240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56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dirty="0">
                    <a:cs typeface="Times New Roman" panose="02020603050405020304" pitchFamily="18" charset="0"/>
                  </a:rPr>
                  <a:t> = 28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=56−2</m:t>
                    </m:r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𝑚𝑎𝑥</m:t>
                        </m:r>
                      </m:sub>
                    </m:sSub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800100" lvl="1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b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56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2400" dirty="0">
                    <a:cs typeface="Times New Roman" panose="02020603050405020304" pitchFamily="18" charset="0"/>
                  </a:rPr>
                  <a:t> = 28</a:t>
                </a:r>
              </a:p>
              <a:p>
                <a:pPr lvl="1"/>
                <a:endParaRPr lang="en-US" sz="2800" dirty="0"/>
              </a:p>
            </p:txBody>
          </p:sp>
        </mc:Choice>
        <mc:Fallback>
          <p:sp>
            <p:nvSpPr>
              <p:cNvPr id="3" name="TextBox 2">
                <a:extLst>
                  <a:ext uri="{FF2B5EF4-FFF2-40B4-BE49-F238E27FC236}">
                    <a16:creationId xmlns:a16="http://schemas.microsoft.com/office/drawing/2014/main" id="{41AA1AB6-9C8F-4B77-9EF3-E1F9186BBF86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76045" y="1831316"/>
                <a:ext cx="6297283" cy="3791487"/>
              </a:xfrm>
              <a:prstGeom prst="rect">
                <a:avLst/>
              </a:prstGeom>
              <a:blipFill>
                <a:blip r:embed="rId4"/>
                <a:stretch>
                  <a:fillRect l="-1452" t="-128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832BAF8A-D174-4654-ABD6-0708A6E8F72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754483" y="1568442"/>
            <a:ext cx="3943684" cy="5182247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AEAC510-9198-4473-86BD-BA7785758D91}"/>
                  </a:ext>
                </a:extLst>
              </p:cNvPr>
              <p:cNvSpPr txBox="1"/>
              <p:nvPr/>
            </p:nvSpPr>
            <p:spPr>
              <a:xfrm>
                <a:off x="404533" y="5438203"/>
                <a:ext cx="5750943" cy="831617"/>
              </a:xfrm>
              <a:prstGeom prst="rect">
                <a:avLst/>
              </a:prstGeom>
              <a:solidFill>
                <a:schemeClr val="accent1">
                  <a:lumMod val="40000"/>
                  <a:lumOff val="60000"/>
                </a:schemeClr>
              </a:solidFill>
            </p:spPr>
            <p:txBody>
              <a:bodyPr wrap="square" rtlCol="0">
                <a:spAutoFit/>
              </a:bodyPr>
              <a:lstStyle/>
              <a:p>
                <a:pPr lvl="1"/>
                <a:r>
                  <a:rPr lang="en-US" sz="2400" dirty="0">
                    <a:solidFill>
                      <a:srgbClr val="7030A0"/>
                    </a:solidFill>
                    <a:cs typeface="Times New Roman" panose="02020603050405020304" pitchFamily="18" charset="0"/>
                  </a:rPr>
                  <a:t>when </a:t>
                </a:r>
                <a14:m>
                  <m:oMath xmlns:m="http://schemas.openxmlformats.org/officeDocument/2006/math"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400" i="1" dirty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56</m:t>
                    </m:r>
                  </m:oMath>
                </a14:m>
                <a:r>
                  <a:rPr lang="en-US" sz="2400" dirty="0">
                    <a:solidFill>
                      <a:srgbClr val="7030A0"/>
                    </a:solidFill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&amp;</m:t>
                        </m:r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𝑦</m:t>
                        </m:r>
                      </m:e>
                      <m:sub>
                        <m:r>
                          <a:rPr lang="en-US" sz="2400" i="1" dirty="0">
                            <a:solidFill>
                              <a:srgbClr val="7030A0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𝑚𝑎𝑥</m:t>
                        </m:r>
                      </m:sub>
                    </m:sSub>
                    <m:r>
                      <a:rPr lang="en-US" sz="2400" i="1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=28</m:t>
                    </m:r>
                    <m:r>
                      <a:rPr lang="en-US" sz="240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2400" dirty="0">
                  <a:solidFill>
                    <a:srgbClr val="7030A0"/>
                  </a:solidFill>
                  <a:cs typeface="Times New Roman" panose="02020603050405020304" pitchFamily="18" charset="0"/>
                </a:endParaRPr>
              </a:p>
              <a:p>
                <a:pPr lvl="1"/>
                <a:r>
                  <a:rPr lang="en-US" sz="2400" dirty="0">
                    <a:solidFill>
                      <a:srgbClr val="7030A0"/>
                    </a:solidFill>
                    <a:cs typeface="Times New Roman" panose="02020603050405020304" pitchFamily="18" charset="0"/>
                  </a:rPr>
                  <a:t>M</a:t>
                </a:r>
                <a14:m>
                  <m:oMath xmlns:m="http://schemas.openxmlformats.org/officeDocument/2006/math">
                    <m:r>
                      <a:rPr lang="en-US" sz="240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𝑎𝑥𝑖𝑚𝑢𝑚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=28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400" b="0" i="1" dirty="0" smtClean="0">
                        <a:solidFill>
                          <a:srgbClr val="7030A0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28=784</m:t>
                    </m:r>
                  </m:oMath>
                </a14:m>
                <a:endParaRPr lang="en-US" sz="2400" dirty="0">
                  <a:solidFill>
                    <a:srgbClr val="7030A0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CAEAC510-9198-4473-86BD-BA7785758D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404533" y="5438203"/>
                <a:ext cx="5750943" cy="831617"/>
              </a:xfrm>
              <a:prstGeom prst="rect">
                <a:avLst/>
              </a:prstGeom>
              <a:blipFill>
                <a:blip r:embed="rId6"/>
                <a:stretch>
                  <a:fillRect t="-5839" b="-1532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6E92C35A-7C86-4CBF-B1AC-D1D385A2425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9557305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9246"/>
    </mc:Choice>
    <mc:Fallback>
      <p:transition spd="slow" advTm="6924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1125776" y="1828800"/>
            <a:ext cx="8018224" cy="310854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  <a:hlinkClick r:id="rId2"/>
              </a:rPr>
              <a:t>https://www.desmos.com/calculator/zs5wfg9uem</a:t>
            </a:r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40555</TotalTime>
  <Words>402</Words>
  <Application>Microsoft Office PowerPoint</Application>
  <PresentationFormat>Widescreen</PresentationFormat>
  <Paragraphs>60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Century Gothic</vt:lpstr>
      <vt:lpstr>Times New Roman</vt:lpstr>
      <vt:lpstr>Mesh</vt:lpstr>
      <vt:lpstr>Maximum &amp; Minimum 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202</cp:revision>
  <dcterms:created xsi:type="dcterms:W3CDTF">2019-08-29T21:54:18Z</dcterms:created>
  <dcterms:modified xsi:type="dcterms:W3CDTF">2020-04-10T14:35:40Z</dcterms:modified>
</cp:coreProperties>
</file>